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76" r:id="rId2"/>
    <p:sldMasterId id="2147483888" r:id="rId3"/>
    <p:sldMasterId id="2147483896" r:id="rId4"/>
  </p:sldMasterIdLst>
  <p:notesMasterIdLst>
    <p:notesMasterId r:id="rId4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32" r:id="rId12"/>
    <p:sldId id="263" r:id="rId13"/>
    <p:sldId id="331" r:id="rId14"/>
    <p:sldId id="264" r:id="rId15"/>
    <p:sldId id="305" r:id="rId16"/>
    <p:sldId id="306" r:id="rId17"/>
    <p:sldId id="265" r:id="rId18"/>
    <p:sldId id="266" r:id="rId19"/>
    <p:sldId id="267" r:id="rId20"/>
    <p:sldId id="329" r:id="rId21"/>
    <p:sldId id="321" r:id="rId22"/>
    <p:sldId id="269" r:id="rId23"/>
    <p:sldId id="322" r:id="rId24"/>
    <p:sldId id="323" r:id="rId25"/>
    <p:sldId id="325" r:id="rId26"/>
    <p:sldId id="274" r:id="rId27"/>
    <p:sldId id="309" r:id="rId28"/>
    <p:sldId id="277" r:id="rId29"/>
    <p:sldId id="272" r:id="rId30"/>
    <p:sldId id="273" r:id="rId31"/>
    <p:sldId id="326" r:id="rId32"/>
    <p:sldId id="268" r:id="rId33"/>
    <p:sldId id="278" r:id="rId34"/>
    <p:sldId id="279" r:id="rId35"/>
    <p:sldId id="330" r:id="rId36"/>
    <p:sldId id="280" r:id="rId37"/>
    <p:sldId id="281" r:id="rId38"/>
    <p:sldId id="282" r:id="rId39"/>
    <p:sldId id="313" r:id="rId40"/>
    <p:sldId id="285" r:id="rId41"/>
    <p:sldId id="287" r:id="rId42"/>
    <p:sldId id="286" r:id="rId4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1" autoAdjust="0"/>
  </p:normalViewPr>
  <p:slideViewPr>
    <p:cSldViewPr>
      <p:cViewPr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F172E4C-B323-4800-A5F5-B16CFB147801}" type="datetimeFigureOut">
              <a:rPr lang="it-IT"/>
              <a:pPr>
                <a:defRPr/>
              </a:pPr>
              <a:t>30/01/2014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2752109-6A26-47C6-8F83-1A3FE4172E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808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9E1FDF-2495-4D5C-95D7-5BD4036F364A}" type="slidenum">
              <a:rPr lang="it-IT" smtClean="0">
                <a:latin typeface="Arial" pitchFamily="34" charset="0"/>
                <a:ea typeface="ヒラギノ角ゴ ProN W3"/>
                <a:cs typeface="ヒラギノ角ゴ ProN W3"/>
              </a:rPr>
              <a:pPr/>
              <a:t>33</a:t>
            </a:fld>
            <a:endParaRPr lang="it-IT" smtClean="0">
              <a:latin typeface="Arial" pitchFamily="34" charset="0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327775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2013</a:t>
            </a:r>
          </a:p>
        </p:txBody>
      </p:sp>
      <p:pic>
        <p:nvPicPr>
          <p:cNvPr id="26627" name="Picture 2"/>
          <p:cNvPicPr>
            <a:picLocks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6165850"/>
            <a:ext cx="2051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>
                <a:latin typeface="Arial" charset="0"/>
                <a:ea typeface="Arial" charset="0"/>
                <a:cs typeface="Arial" charset="0"/>
              </a:rPr>
              <a:t>Autore, </a:t>
            </a:r>
            <a:r>
              <a:rPr lang="en-US" sz="800" i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>
                <a:latin typeface="Arial" charset="0"/>
                <a:ea typeface="Arial" charset="0"/>
                <a:cs typeface="Arial" charset="0"/>
              </a:rPr>
              <a:t> © Zanichelli editore 2012</a:t>
            </a:r>
          </a:p>
        </p:txBody>
      </p:sp>
      <p:pic>
        <p:nvPicPr>
          <p:cNvPr id="34819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38838"/>
            <a:ext cx="275113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483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ctrTitle"/>
          </p:nvPr>
        </p:nvSpPr>
        <p:spPr bwMode="auto">
          <a:xfrm>
            <a:off x="685800" y="908050"/>
            <a:ext cx="7772400" cy="15128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CELLULE </a:t>
            </a:r>
            <a:r>
              <a:rPr lang="it-IT" sz="4400" b="1" smtClean="0">
                <a:solidFill>
                  <a:srgbClr val="FF0000"/>
                </a:solidFill>
              </a:rPr>
              <a:t>PROCARIOTE</a:t>
            </a:r>
            <a:r>
              <a:rPr lang="it-IT" sz="4400" b="1" smtClean="0"/>
              <a:t> </a:t>
            </a:r>
            <a:br>
              <a:rPr lang="it-IT" sz="4400" b="1" smtClean="0"/>
            </a:br>
            <a:r>
              <a:rPr lang="it-IT" sz="4400" b="1" smtClean="0"/>
              <a:t>CELLULE </a:t>
            </a:r>
            <a:r>
              <a:rPr lang="it-IT" sz="4400" b="1" smtClean="0">
                <a:solidFill>
                  <a:srgbClr val="0070C0"/>
                </a:solidFill>
              </a:rPr>
              <a:t>EUCARIOTE</a:t>
            </a:r>
            <a:endParaRPr lang="it-IT" sz="4400" b="1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24175"/>
            <a:ext cx="64008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1687"/>
              </a:spcBef>
              <a:spcAft>
                <a:spcPts val="0"/>
              </a:spcAft>
              <a:buFont typeface="Gill Sans" charset="0"/>
              <a:buNone/>
              <a:defRPr/>
            </a:pPr>
            <a:r>
              <a:rPr lang="it-IT" b="1" dirty="0" smtClean="0">
                <a:solidFill>
                  <a:srgbClr val="0070C0"/>
                </a:solidFill>
                <a:sym typeface="Gill Sans" charset="0"/>
              </a:rPr>
              <a:t>I due livelli di organizzazione</a:t>
            </a:r>
          </a:p>
          <a:p>
            <a:pPr eaLnBrk="1" fontAlgn="auto" hangingPunct="1">
              <a:spcBef>
                <a:spcPts val="1687"/>
              </a:spcBef>
              <a:spcAft>
                <a:spcPts val="0"/>
              </a:spcAft>
              <a:buFont typeface="Gill Sans" charset="0"/>
              <a:buNone/>
              <a:defRPr/>
            </a:pPr>
            <a:r>
              <a:rPr lang="it-IT" b="1" dirty="0" smtClean="0">
                <a:solidFill>
                  <a:srgbClr val="0070C0"/>
                </a:solidFill>
                <a:sym typeface="Gill Sans" charset="0"/>
              </a:rPr>
              <a:t>Classificazione</a:t>
            </a:r>
          </a:p>
          <a:p>
            <a:pPr eaLnBrk="1" fontAlgn="auto" hangingPunct="1">
              <a:spcBef>
                <a:spcPts val="1687"/>
              </a:spcBef>
              <a:spcAft>
                <a:spcPts val="0"/>
              </a:spcAft>
              <a:buFont typeface="Gill Sans" charset="0"/>
              <a:buNone/>
              <a:defRPr/>
            </a:pPr>
            <a:r>
              <a:rPr lang="it-IT" b="1" dirty="0" smtClean="0">
                <a:solidFill>
                  <a:srgbClr val="0070C0"/>
                </a:solidFill>
                <a:sym typeface="Gill Sans" charset="0"/>
              </a:rPr>
              <a:t>La cellula </a:t>
            </a:r>
            <a:r>
              <a:rPr lang="it-IT" b="1" dirty="0" err="1" smtClean="0">
                <a:solidFill>
                  <a:srgbClr val="0070C0"/>
                </a:solidFill>
                <a:sym typeface="Gill Sans" charset="0"/>
              </a:rPr>
              <a:t>procariota</a:t>
            </a:r>
            <a:endParaRPr lang="it-IT" b="1" dirty="0" smtClean="0">
              <a:solidFill>
                <a:srgbClr val="0070C0"/>
              </a:solidFill>
              <a:sym typeface="Gill Sa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81288"/>
            <a:ext cx="8229600" cy="12525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Alcuni batteri (</a:t>
            </a:r>
            <a:r>
              <a:rPr lang="it-IT" b="1" smtClean="0"/>
              <a:t>sporigeni</a:t>
            </a:r>
            <a:r>
              <a:rPr lang="it-IT" smtClean="0"/>
              <a:t>) producono </a:t>
            </a:r>
            <a:r>
              <a:rPr lang="it-IT" b="1" smtClean="0"/>
              <a:t>spore </a:t>
            </a:r>
            <a:r>
              <a:rPr lang="it-IT" smtClean="0"/>
              <a:t>(forme di resistenza)</a:t>
            </a:r>
            <a:endParaRPr lang="it-IT" b="1" smtClean="0"/>
          </a:p>
          <a:p>
            <a:endParaRPr lang="it-IT" smtClean="0"/>
          </a:p>
        </p:txBody>
      </p:sp>
      <p:sp>
        <p:nvSpPr>
          <p:cNvPr id="8909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 sporigeni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Forme batteriche</a:t>
            </a:r>
          </a:p>
        </p:txBody>
      </p:sp>
      <p:sp>
        <p:nvSpPr>
          <p:cNvPr id="5734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16100"/>
            <a:ext cx="8229600" cy="35575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 cocchi </a:t>
            </a:r>
            <a:r>
              <a:rPr lang="it-IT" smtClean="0"/>
              <a:t>(cellule sferiche)</a:t>
            </a:r>
          </a:p>
          <a:p>
            <a:pPr eaLnBrk="1" hangingPunct="1"/>
            <a:r>
              <a:rPr lang="it-IT" b="1" smtClean="0"/>
              <a:t> bacilli </a:t>
            </a:r>
            <a:r>
              <a:rPr lang="it-IT" smtClean="0"/>
              <a:t>(cellule cilindriche più o meno allungate)</a:t>
            </a:r>
          </a:p>
          <a:p>
            <a:pPr eaLnBrk="1" hangingPunct="1"/>
            <a:r>
              <a:rPr lang="it-IT" b="1" smtClean="0"/>
              <a:t> coccobacilli </a:t>
            </a:r>
            <a:r>
              <a:rPr lang="it-IT" smtClean="0"/>
              <a:t>(forme intermedie rispetto alle precedenti)</a:t>
            </a:r>
          </a:p>
          <a:p>
            <a:pPr eaLnBrk="1" hangingPunct="1"/>
            <a:r>
              <a:rPr lang="it-IT" b="1" smtClean="0"/>
              <a:t> vibrioni, spirilli, spirochete </a:t>
            </a:r>
            <a:r>
              <a:rPr lang="it-IT" smtClean="0"/>
              <a:t>(forme ricurve)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Tipi di batteri</a:t>
            </a:r>
            <a:br>
              <a:rPr lang="it-IT" sz="4400" b="1" smtClean="0"/>
            </a:br>
            <a:endParaRPr lang="it-IT" sz="4400" b="1" smtClean="0"/>
          </a:p>
        </p:txBody>
      </p:sp>
      <p:pic>
        <p:nvPicPr>
          <p:cNvPr id="58370" name="Picture 4" descr="2-3-pag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63" y="1052513"/>
            <a:ext cx="42195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7064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Cellula Procariota</a:t>
            </a:r>
            <a:endParaRPr lang="it-IT" sz="2800" smtClean="0"/>
          </a:p>
        </p:txBody>
      </p:sp>
      <p:pic>
        <p:nvPicPr>
          <p:cNvPr id="59394" name="Picture 4" descr="2-2-B-pag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2163763"/>
            <a:ext cx="68659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Forme di aggregazione batterica</a:t>
            </a:r>
          </a:p>
        </p:txBody>
      </p:sp>
      <p:sp>
        <p:nvSpPr>
          <p:cNvPr id="6041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diplococchi o diplobacilli</a:t>
            </a:r>
            <a:r>
              <a:rPr lang="it-IT" smtClean="0"/>
              <a:t>: cocchi o bacilli disposti a coppie</a:t>
            </a:r>
          </a:p>
          <a:p>
            <a:pPr eaLnBrk="1" hangingPunct="1"/>
            <a:r>
              <a:rPr lang="it-IT" b="1" smtClean="0"/>
              <a:t>streptococchi o streptobacilli</a:t>
            </a:r>
            <a:r>
              <a:rPr lang="it-IT" smtClean="0"/>
              <a:t>: cocchi o bacilli disposti in catene)</a:t>
            </a:r>
          </a:p>
          <a:p>
            <a:pPr eaLnBrk="1" hangingPunct="1"/>
            <a:r>
              <a:rPr lang="it-IT" b="1" smtClean="0"/>
              <a:t>stafilococchi</a:t>
            </a:r>
            <a:r>
              <a:rPr lang="it-IT" smtClean="0"/>
              <a:t>: cocchi disposti a grappolo</a:t>
            </a:r>
          </a:p>
          <a:p>
            <a:pPr eaLnBrk="1" hangingPunct="1"/>
            <a:r>
              <a:rPr lang="it-IT" b="1" smtClean="0"/>
              <a:t>tetradi</a:t>
            </a:r>
            <a:r>
              <a:rPr lang="it-IT" smtClean="0"/>
              <a:t>: cocchi disposti a gruppi di quattro</a:t>
            </a:r>
          </a:p>
          <a:p>
            <a:pPr eaLnBrk="1" hangingPunct="1"/>
            <a:r>
              <a:rPr lang="it-IT" b="1" smtClean="0"/>
              <a:t>sarcine</a:t>
            </a:r>
            <a:r>
              <a:rPr lang="it-IT" smtClean="0"/>
              <a:t>: cocchi disposti a gruppi di otto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Parete cellulare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Presente in tutti i batteri ad eccezione dei micoplasmi e di alcuni Archebatteri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Componente principale: </a:t>
            </a:r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b="1" smtClean="0">
                <a:solidFill>
                  <a:srgbClr val="FF0000"/>
                </a:solidFill>
              </a:rPr>
              <a:t>PEPTIDOGLICANO</a:t>
            </a:r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sz="2800" smtClean="0"/>
              <a:t>polimero formato da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1" smtClean="0"/>
              <a:t>acido N-acetilmuramico(NAM) 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1" smtClean="0"/>
              <a:t>N-acetilglucosamina (NAG)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1" smtClean="0"/>
              <a:t>Aminoacidi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Peptidoglicano:</a:t>
            </a:r>
            <a:br>
              <a:rPr lang="it-IT" sz="4400" b="1" smtClean="0"/>
            </a:br>
            <a:r>
              <a:rPr lang="it-IT" sz="4400" b="1" smtClean="0"/>
              <a:t> architettura</a:t>
            </a:r>
          </a:p>
        </p:txBody>
      </p:sp>
      <p:sp>
        <p:nvSpPr>
          <p:cNvPr id="6246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33600"/>
            <a:ext cx="8229600" cy="30241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Molto complessa</a:t>
            </a:r>
          </a:p>
          <a:p>
            <a:pPr eaLnBrk="1" hangingPunct="1"/>
            <a:r>
              <a:rPr lang="it-IT" smtClean="0"/>
              <a:t>lunghe file affiancate di NAM e NAG alternati (frazione glicanica)</a:t>
            </a:r>
          </a:p>
          <a:p>
            <a:pPr eaLnBrk="1" hangingPunct="1"/>
            <a:r>
              <a:rPr lang="it-IT" smtClean="0"/>
              <a:t>unite trasversalmente da un corto peptide  (4 aminoacidi) legato  ad ogni molecola di NAM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smtClean="0">
                <a:solidFill>
                  <a:schemeClr val="tx2"/>
                </a:solidFill>
              </a:rPr>
              <a:t>Struttura del </a:t>
            </a:r>
            <a:r>
              <a:rPr lang="it-IT" sz="4400" b="1" smtClean="0">
                <a:solidFill>
                  <a:schemeClr val="tx2"/>
                </a:solidFill>
              </a:rPr>
              <a:t>peptidoglicano</a:t>
            </a:r>
            <a:endParaRPr lang="it-IT" sz="3200" smtClean="0">
              <a:solidFill>
                <a:schemeClr val="tx2"/>
              </a:solidFill>
            </a:endParaRPr>
          </a:p>
        </p:txBody>
      </p:sp>
      <p:pic>
        <p:nvPicPr>
          <p:cNvPr id="63490" name="Picture 4" descr="2-4-pag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12875"/>
            <a:ext cx="56165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Parete cellulare: funzioni</a:t>
            </a:r>
          </a:p>
        </p:txBody>
      </p:sp>
      <p:sp>
        <p:nvSpPr>
          <p:cNvPr id="64514" name="Segnaposto contenuto 2"/>
          <p:cNvSpPr>
            <a:spLocks noGrp="1"/>
          </p:cNvSpPr>
          <p:nvPr>
            <p:ph idx="1"/>
          </p:nvPr>
        </p:nvSpPr>
        <p:spPr bwMode="auto">
          <a:xfrm>
            <a:off x="519113" y="1350963"/>
            <a:ext cx="8229600" cy="46704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responsabile del comportamento al Gram</a:t>
            </a:r>
          </a:p>
          <a:p>
            <a:pPr eaLnBrk="1" hangingPunct="1"/>
            <a:r>
              <a:rPr lang="it-IT" smtClean="0"/>
              <a:t>determina la forma del batterio</a:t>
            </a:r>
          </a:p>
          <a:p>
            <a:pPr eaLnBrk="1" hangingPunct="1"/>
            <a:r>
              <a:rPr lang="it-IT" smtClean="0"/>
              <a:t>sede di caratteri antigene  </a:t>
            </a:r>
          </a:p>
          <a:p>
            <a:pPr eaLnBrk="1" hangingPunct="1"/>
            <a:r>
              <a:rPr lang="it-IT" smtClean="0"/>
              <a:t>protezione nei confronti della lisi </a:t>
            </a:r>
          </a:p>
          <a:p>
            <a:pPr eaLnBrk="1" hangingPunct="1"/>
            <a:r>
              <a:rPr lang="it-IT" smtClean="0"/>
              <a:t>sensibilità agli agenti esterni</a:t>
            </a:r>
          </a:p>
          <a:p>
            <a:pPr eaLnBrk="1" hangingPunct="1"/>
            <a:r>
              <a:rPr lang="it-IT" smtClean="0"/>
              <a:t> punto di attacco di vari antibiotici </a:t>
            </a:r>
          </a:p>
          <a:p>
            <a:pPr eaLnBrk="1" hangingPunct="1"/>
            <a:r>
              <a:rPr lang="it-IT" smtClean="0"/>
              <a:t>punto di attacco di virus batteriofagi.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Parete cellulare e colorazione di Gram</a:t>
            </a:r>
          </a:p>
        </p:txBody>
      </p:sp>
      <p:sp>
        <p:nvSpPr>
          <p:cNvPr id="6553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032000"/>
            <a:ext cx="8229600" cy="40608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Colorazione GRAM: due grandi gruppi di batteri</a:t>
            </a:r>
          </a:p>
          <a:p>
            <a:pPr algn="ctr" eaLnBrk="1" hangingPunct="1">
              <a:buFont typeface="Gill Sans"/>
              <a:buNone/>
            </a:pPr>
            <a:endParaRPr lang="it-IT" smtClean="0"/>
          </a:p>
          <a:p>
            <a:pPr algn="ctr" eaLnBrk="1" hangingPunct="1"/>
            <a:r>
              <a:rPr lang="it-IT" smtClean="0"/>
              <a:t> </a:t>
            </a:r>
            <a:r>
              <a:rPr lang="it-IT" b="1" smtClean="0">
                <a:solidFill>
                  <a:srgbClr val="7030A0"/>
                </a:solidFill>
              </a:rPr>
              <a:t>Gram positivi </a:t>
            </a:r>
            <a:r>
              <a:rPr lang="it-IT" smtClean="0"/>
              <a:t>(blu/violetto)</a:t>
            </a:r>
          </a:p>
          <a:p>
            <a:pPr algn="ctr" eaLnBrk="1" hangingPunct="1"/>
            <a:r>
              <a:rPr lang="it-IT" smtClean="0">
                <a:solidFill>
                  <a:srgbClr val="FF0000"/>
                </a:solidFill>
              </a:rPr>
              <a:t> </a:t>
            </a:r>
            <a:r>
              <a:rPr lang="it-IT" b="1" smtClean="0">
                <a:solidFill>
                  <a:srgbClr val="FF0000"/>
                </a:solidFill>
              </a:rPr>
              <a:t>Gram negativi </a:t>
            </a:r>
            <a:r>
              <a:rPr lang="it-IT" smtClean="0"/>
              <a:t>(rosso)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 </a:t>
            </a:r>
            <a:r>
              <a:rPr lang="it-IT" smtClean="0"/>
              <a:t>in relazione alla</a:t>
            </a:r>
            <a:r>
              <a:rPr lang="it-IT" b="1" smtClean="0"/>
              <a:t> 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diversa composizione della parete cellulare</a:t>
            </a:r>
            <a:endParaRPr lang="it-IT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Organizzazione: schema generale</a:t>
            </a:r>
          </a:p>
        </p:txBody>
      </p:sp>
      <p:sp>
        <p:nvSpPr>
          <p:cNvPr id="4915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membrana cellulare, parete cellulare, capsula (strato mucoso): </a:t>
            </a:r>
            <a:r>
              <a:rPr lang="it-IT" smtClean="0"/>
              <a:t>involucri di separazione con l’esterno</a:t>
            </a:r>
            <a:endParaRPr lang="it-IT" b="1" smtClean="0"/>
          </a:p>
          <a:p>
            <a:pPr eaLnBrk="1" hangingPunct="1"/>
            <a:r>
              <a:rPr lang="it-IT" b="1" smtClean="0"/>
              <a:t>citoplasma:</a:t>
            </a:r>
            <a:r>
              <a:rPr lang="it-IT" smtClean="0"/>
              <a:t> sostanza fondamentale semifluida (sol/gel)</a:t>
            </a:r>
          </a:p>
          <a:p>
            <a:pPr eaLnBrk="1" hangingPunct="1"/>
            <a:r>
              <a:rPr lang="it-IT" smtClean="0"/>
              <a:t> </a:t>
            </a:r>
            <a:r>
              <a:rPr lang="it-IT" b="1" smtClean="0"/>
              <a:t>organuli cellulari: </a:t>
            </a:r>
            <a:r>
              <a:rPr lang="it-IT" smtClean="0"/>
              <a:t>immersi nel citoplasma</a:t>
            </a:r>
          </a:p>
          <a:p>
            <a:pPr eaLnBrk="1" hangingPunct="1"/>
            <a:r>
              <a:rPr lang="it-IT" b="1" smtClean="0"/>
              <a:t>DNA/RNA</a:t>
            </a:r>
            <a:r>
              <a:rPr lang="it-IT" smtClean="0"/>
              <a:t>: materiale genetico racchiuso (</a:t>
            </a:r>
            <a:r>
              <a:rPr lang="it-IT" smtClean="0">
                <a:solidFill>
                  <a:srgbClr val="FF0000"/>
                </a:solidFill>
              </a:rPr>
              <a:t>eucarioti</a:t>
            </a:r>
            <a:r>
              <a:rPr lang="it-IT" smtClean="0"/>
              <a:t>) o meno (</a:t>
            </a:r>
            <a:r>
              <a:rPr lang="it-IT" smtClean="0">
                <a:solidFill>
                  <a:srgbClr val="00B0F0"/>
                </a:solidFill>
              </a:rPr>
              <a:t>procarioti</a:t>
            </a:r>
            <a:r>
              <a:rPr lang="it-IT" smtClean="0"/>
              <a:t>) da una </a:t>
            </a:r>
            <a:r>
              <a:rPr lang="it-IT" b="1" smtClean="0"/>
              <a:t>membrana nucleare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Parete cellulare: </a:t>
            </a:r>
            <a:r>
              <a:rPr lang="it-IT" sz="4400" b="1" smtClean="0">
                <a:solidFill>
                  <a:srgbClr val="7030A0"/>
                </a:solidFill>
              </a:rPr>
              <a:t>Gram positivi</a:t>
            </a:r>
            <a:br>
              <a:rPr lang="it-IT" sz="4400" b="1" smtClean="0">
                <a:solidFill>
                  <a:srgbClr val="7030A0"/>
                </a:solidFill>
              </a:rPr>
            </a:br>
            <a:endParaRPr lang="it-IT" sz="4400" b="1" smtClean="0"/>
          </a:p>
        </p:txBody>
      </p:sp>
      <p:sp>
        <p:nvSpPr>
          <p:cNvPr id="6656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752725"/>
            <a:ext cx="8229600" cy="21891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b="1" smtClean="0"/>
              <a:t>Peptidoglicano:</a:t>
            </a:r>
          </a:p>
          <a:p>
            <a:pPr eaLnBrk="1" hangingPunct="1"/>
            <a:r>
              <a:rPr lang="it-IT" smtClean="0"/>
              <a:t>struttura spessa e compatta a più strati, con acidi teicoici, aminoacidi, mono- e polisaccaridi</a:t>
            </a:r>
          </a:p>
          <a:p>
            <a:pPr eaLnBrk="1" hangingPunct="1">
              <a:buFont typeface="Gill Sans"/>
              <a:buNone/>
            </a:pPr>
            <a:endParaRPr lang="it-IT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Parete cellulare: </a:t>
            </a:r>
            <a:r>
              <a:rPr lang="it-IT" sz="4400" b="1" smtClean="0">
                <a:solidFill>
                  <a:srgbClr val="FF0000"/>
                </a:solidFill>
              </a:rPr>
              <a:t>Gram negativi</a:t>
            </a:r>
            <a:endParaRPr lang="it-IT" sz="4400" b="1" smtClean="0"/>
          </a:p>
        </p:txBody>
      </p:sp>
      <p:sp>
        <p:nvSpPr>
          <p:cNvPr id="6758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032000"/>
            <a:ext cx="8229600" cy="36290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strato lipopolisaccaridico (LPS) esterno, assente</a:t>
            </a:r>
            <a:r>
              <a:rPr lang="it-IT" smtClean="0"/>
              <a:t> nei Gram positivi</a:t>
            </a:r>
          </a:p>
          <a:p>
            <a:pPr eaLnBrk="1" hangingPunct="1"/>
            <a:r>
              <a:rPr lang="it-IT" b="1" smtClean="0"/>
              <a:t>Peptidoglicano</a:t>
            </a:r>
            <a:r>
              <a:rPr lang="it-IT" smtClean="0"/>
              <a:t>  più sottile, collocato nello</a:t>
            </a:r>
          </a:p>
          <a:p>
            <a:pPr eaLnBrk="1" hangingPunct="1"/>
            <a:r>
              <a:rPr lang="it-IT" smtClean="0"/>
              <a:t> </a:t>
            </a:r>
            <a:r>
              <a:rPr lang="it-IT" b="1" smtClean="0"/>
              <a:t>spazio periplasmico </a:t>
            </a:r>
            <a:r>
              <a:rPr lang="it-IT" smtClean="0"/>
              <a:t>fra la membrana esterna e la membrana citoplasmatica.</a:t>
            </a:r>
          </a:p>
          <a:p>
            <a:pPr eaLnBrk="1" hangingPunct="1"/>
            <a:r>
              <a:rPr lang="it-IT" smtClean="0"/>
              <a:t>acidi teicoici </a:t>
            </a:r>
            <a:r>
              <a:rPr lang="it-IT" b="1" smtClean="0"/>
              <a:t>assenti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Parete cellulare</a:t>
            </a:r>
            <a:endParaRPr lang="it-IT" sz="3200" smtClean="0"/>
          </a:p>
        </p:txBody>
      </p:sp>
      <p:pic>
        <p:nvPicPr>
          <p:cNvPr id="68610" name="Picture 4" descr="2-5-pag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117725"/>
            <a:ext cx="6985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8137525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Colorazione di Gram: tecnica</a:t>
            </a:r>
          </a:p>
        </p:txBody>
      </p:sp>
      <p:sp>
        <p:nvSpPr>
          <p:cNvPr id="6963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5259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1600" b="1" smtClean="0"/>
              <a:t>1. Allestire e fissare il preparato</a:t>
            </a:r>
          </a:p>
          <a:p>
            <a:pPr eaLnBrk="1" hangingPunct="1"/>
            <a:r>
              <a:rPr lang="it-IT" sz="1600" b="1" smtClean="0"/>
              <a:t>2. Violetto di genziana fenicato di Nicolle 1-3 min</a:t>
            </a:r>
          </a:p>
          <a:p>
            <a:pPr eaLnBrk="1" hangingPunct="1"/>
            <a:r>
              <a:rPr lang="it-IT" sz="1600" b="1" smtClean="0"/>
              <a:t>3. Eliminare l’eccesso di colore</a:t>
            </a:r>
          </a:p>
          <a:p>
            <a:pPr eaLnBrk="1" hangingPunct="1"/>
            <a:r>
              <a:rPr lang="it-IT" sz="1600" b="1" smtClean="0"/>
              <a:t>4. Lugol (1/3 min.)</a:t>
            </a:r>
          </a:p>
          <a:p>
            <a:pPr eaLnBrk="1" hangingPunct="1"/>
            <a:r>
              <a:rPr lang="it-IT" sz="1600" b="1" smtClean="0"/>
              <a:t>5. Decolorare con alcol fino a che il preparato non cede più colore (30 secondi)</a:t>
            </a:r>
          </a:p>
          <a:p>
            <a:pPr eaLnBrk="1" hangingPunct="1"/>
            <a:r>
              <a:rPr lang="it-IT" sz="1600" b="1" smtClean="0"/>
              <a:t>6. Lavare con acqua distillata</a:t>
            </a:r>
          </a:p>
          <a:p>
            <a:pPr eaLnBrk="1" hangingPunct="1"/>
            <a:r>
              <a:rPr lang="it-IT" sz="1600" b="1" smtClean="0"/>
              <a:t>7. Colorante di contrasto (fucsina o safranina o eosina) 30 secondi</a:t>
            </a:r>
          </a:p>
          <a:p>
            <a:pPr eaLnBrk="1" hangingPunct="1"/>
            <a:r>
              <a:rPr lang="it-IT" sz="1600" b="1" smtClean="0"/>
              <a:t>8. Lavare con acqua distillata</a:t>
            </a:r>
          </a:p>
          <a:p>
            <a:pPr eaLnBrk="1" hangingPunct="1"/>
            <a:r>
              <a:rPr lang="it-IT" sz="1600" b="1" smtClean="0"/>
              <a:t>9. Asciugare  </a:t>
            </a:r>
          </a:p>
          <a:p>
            <a:pPr eaLnBrk="1" hangingPunct="1"/>
            <a:r>
              <a:rPr lang="it-IT" sz="1600" b="1" smtClean="0"/>
              <a:t>10. Osservare a 1000X</a:t>
            </a:r>
          </a:p>
          <a:p>
            <a:pPr eaLnBrk="1" hangingPunct="1"/>
            <a:endParaRPr lang="it-IT" sz="2000" b="1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Colorazione di Gram</a:t>
            </a:r>
            <a:endParaRPr lang="it-IT" sz="2800" smtClean="0"/>
          </a:p>
        </p:txBody>
      </p:sp>
      <p:pic>
        <p:nvPicPr>
          <p:cNvPr id="70658" name="Picture 4" descr="pag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425" y="1268413"/>
            <a:ext cx="4945063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dirty="0" err="1" smtClean="0"/>
              <a:t>Gram</a:t>
            </a:r>
            <a:r>
              <a:rPr lang="it-IT" sz="4400" b="1" dirty="0" smtClean="0">
                <a:solidFill>
                  <a:srgbClr val="7030A0"/>
                </a:solidFill>
              </a:rPr>
              <a:t> positivi</a:t>
            </a:r>
            <a:br>
              <a:rPr lang="it-IT" sz="4400" b="1" dirty="0" smtClean="0">
                <a:solidFill>
                  <a:srgbClr val="7030A0"/>
                </a:solidFill>
              </a:rPr>
            </a:br>
            <a:r>
              <a:rPr lang="it-IT" sz="3600" dirty="0" smtClean="0"/>
              <a:t>comportamento al </a:t>
            </a:r>
            <a:r>
              <a:rPr lang="it-IT" sz="3600" dirty="0" err="1" smtClean="0"/>
              <a:t>Gram</a:t>
            </a:r>
            <a:endParaRPr lang="it-IT" sz="3600" dirty="0" smtClean="0"/>
          </a:p>
        </p:txBody>
      </p:sp>
      <p:sp>
        <p:nvSpPr>
          <p:cNvPr id="7168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319338"/>
            <a:ext cx="8229600" cy="33416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Disidratazione della parete cellulare con alcol</a:t>
            </a:r>
          </a:p>
          <a:p>
            <a:pPr eaLnBrk="1" hangingPunct="1"/>
            <a:r>
              <a:rPr lang="it-IT" smtClean="0"/>
              <a:t>Riduzione permeabilità</a:t>
            </a:r>
          </a:p>
          <a:p>
            <a:pPr eaLnBrk="1" hangingPunct="1"/>
            <a:r>
              <a:rPr lang="it-IT" smtClean="0"/>
              <a:t>Permane il primo colorante (violetto)</a:t>
            </a:r>
          </a:p>
          <a:p>
            <a:pPr eaLnBrk="1" hangingPunct="1"/>
            <a:r>
              <a:rPr lang="it-IT" smtClean="0"/>
              <a:t>Impossibile assorbire il secondo (rosso)</a:t>
            </a:r>
          </a:p>
          <a:p>
            <a:pPr eaLnBrk="1" hangingPunct="1"/>
            <a:r>
              <a:rPr lang="it-IT" smtClean="0"/>
              <a:t>Batteri colorati in blu/violetto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Gram </a:t>
            </a:r>
            <a:r>
              <a:rPr lang="it-IT" sz="4400" b="1" smtClean="0">
                <a:solidFill>
                  <a:srgbClr val="FF0000"/>
                </a:solidFill>
              </a:rPr>
              <a:t>negativi</a:t>
            </a:r>
            <a:r>
              <a:rPr lang="it-IT" sz="4400" b="1" smtClean="0"/>
              <a:t/>
            </a:r>
            <a:br>
              <a:rPr lang="it-IT" sz="4400" b="1" smtClean="0"/>
            </a:br>
            <a:r>
              <a:rPr lang="it-IT" sz="4400" b="1" smtClean="0"/>
              <a:t> </a:t>
            </a:r>
            <a:r>
              <a:rPr lang="it-IT" sz="3600" smtClean="0"/>
              <a:t>comportamento al Gram</a:t>
            </a:r>
          </a:p>
        </p:txBody>
      </p:sp>
      <p:sp>
        <p:nvSpPr>
          <p:cNvPr id="7270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76463"/>
            <a:ext cx="8229600" cy="38449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Componente LPS solubilizzata dall’alcol</a:t>
            </a:r>
          </a:p>
          <a:p>
            <a:pPr eaLnBrk="1" hangingPunct="1"/>
            <a:r>
              <a:rPr lang="it-IT" smtClean="0"/>
              <a:t>aumento permeabilità membrana esterna</a:t>
            </a:r>
          </a:p>
          <a:p>
            <a:pPr eaLnBrk="1" hangingPunct="1"/>
            <a:r>
              <a:rPr lang="it-IT" smtClean="0"/>
              <a:t> eliminazione primo colorante (cristalvioletto)</a:t>
            </a:r>
          </a:p>
          <a:p>
            <a:pPr eaLnBrk="1" hangingPunct="1"/>
            <a:r>
              <a:rPr lang="it-IT" smtClean="0"/>
              <a:t>assorbimento del secondo colorante (di contrasto) </a:t>
            </a:r>
          </a:p>
          <a:p>
            <a:pPr eaLnBrk="1" hangingPunct="1"/>
            <a:r>
              <a:rPr lang="it-IT" smtClean="0"/>
              <a:t>batteri colorati in rosso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Membrana batterica: </a:t>
            </a:r>
            <a:br>
              <a:rPr lang="it-IT" sz="4400" b="1" smtClean="0"/>
            </a:br>
            <a:r>
              <a:rPr lang="it-IT" sz="3600" b="1" smtClean="0"/>
              <a:t>struttura e funzioni</a:t>
            </a:r>
          </a:p>
        </p:txBody>
      </p:sp>
      <p:sp>
        <p:nvSpPr>
          <p:cNvPr id="7373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960563"/>
            <a:ext cx="8229600" cy="38449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smtClean="0"/>
              <a:t>doppio strato di </a:t>
            </a:r>
            <a:r>
              <a:rPr lang="it-IT" sz="2400" b="1" smtClean="0"/>
              <a:t>fosfolipidi e proteine  (mosaico fluido)</a:t>
            </a:r>
          </a:p>
          <a:p>
            <a:pPr eaLnBrk="1" hangingPunct="1"/>
            <a:r>
              <a:rPr lang="it-IT" sz="2400" smtClean="0"/>
              <a:t>non possiede steroli, ma composti simili (</a:t>
            </a:r>
            <a:r>
              <a:rPr lang="it-IT" sz="2400" b="1" smtClean="0"/>
              <a:t>opanoidi</a:t>
            </a:r>
            <a:r>
              <a:rPr lang="it-IT" sz="2400" smtClean="0"/>
              <a:t>)</a:t>
            </a:r>
          </a:p>
          <a:p>
            <a:pPr eaLnBrk="1" hangingPunct="1"/>
            <a:r>
              <a:rPr lang="it-IT" sz="2400" smtClean="0"/>
              <a:t>Regola il passaggio di sostanze</a:t>
            </a:r>
          </a:p>
          <a:p>
            <a:pPr eaLnBrk="1" hangingPunct="1"/>
            <a:r>
              <a:rPr lang="it-IT" sz="2400" smtClean="0"/>
              <a:t>Sede dei </a:t>
            </a:r>
            <a:r>
              <a:rPr lang="it-IT" sz="2400" b="1" smtClean="0"/>
              <a:t>mesosomi</a:t>
            </a:r>
          </a:p>
          <a:p>
            <a:pPr eaLnBrk="1" hangingPunct="1"/>
            <a:r>
              <a:rPr lang="it-IT" sz="2400" smtClean="0"/>
              <a:t>Nei </a:t>
            </a:r>
            <a:r>
              <a:rPr lang="it-IT" sz="2400" b="1" smtClean="0"/>
              <a:t>cianobatteri </a:t>
            </a:r>
            <a:r>
              <a:rPr lang="it-IT" sz="2400" smtClean="0"/>
              <a:t>enzimi e pigmenti fotosintetici sono contenuti in ripiegamenti della membrana citoplasmatica che si approfondano nel citoplasma, detti </a:t>
            </a:r>
            <a:r>
              <a:rPr lang="it-IT" sz="2400" b="1" smtClean="0"/>
              <a:t>cromatofori </a:t>
            </a:r>
            <a:r>
              <a:rPr lang="it-IT" sz="2400" smtClean="0"/>
              <a:t>e</a:t>
            </a:r>
            <a:r>
              <a:rPr lang="it-IT" sz="2400" b="1" smtClean="0"/>
              <a:t> tilacoidi.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Membrana cellulare</a:t>
            </a:r>
          </a:p>
        </p:txBody>
      </p:sp>
      <p:pic>
        <p:nvPicPr>
          <p:cNvPr id="74755" name="Picture 5" descr="2-6-pag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263" y="1455738"/>
            <a:ext cx="710565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</a:t>
            </a:r>
            <a:br>
              <a:rPr lang="it-IT" sz="4400" b="1" smtClean="0"/>
            </a:br>
            <a:r>
              <a:rPr lang="it-IT" sz="3600" b="1" smtClean="0"/>
              <a:t>inclusioni citoplasmatiche</a:t>
            </a:r>
            <a:r>
              <a:rPr lang="it-IT" sz="4400" b="1" smtClean="0"/>
              <a:t> </a:t>
            </a:r>
          </a:p>
        </p:txBody>
      </p:sp>
      <p:sp>
        <p:nvSpPr>
          <p:cNvPr id="7577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05025"/>
            <a:ext cx="8229600" cy="38449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1800" b="1" smtClean="0"/>
              <a:t>glicogeno, polisaccaridi,</a:t>
            </a:r>
            <a:r>
              <a:rPr lang="it-IT" sz="1800" smtClean="0"/>
              <a:t> </a:t>
            </a:r>
            <a:r>
              <a:rPr lang="it-IT" sz="1800" b="1" smtClean="0"/>
              <a:t>polifosfati: </a:t>
            </a:r>
            <a:r>
              <a:rPr lang="it-IT" sz="1800" smtClean="0"/>
              <a:t>materiali di riserva</a:t>
            </a:r>
          </a:p>
          <a:p>
            <a:pPr eaLnBrk="1" hangingPunct="1"/>
            <a:r>
              <a:rPr lang="it-IT" sz="1800" b="1" smtClean="0"/>
              <a:t>clorosomi </a:t>
            </a:r>
            <a:r>
              <a:rPr lang="it-IT" sz="1800" smtClean="0"/>
              <a:t>(solfobatteri verdi del genere </a:t>
            </a:r>
            <a:r>
              <a:rPr lang="it-IT" sz="1800" i="1" smtClean="0"/>
              <a:t>Chlorobium</a:t>
            </a:r>
            <a:r>
              <a:rPr lang="it-IT" sz="1800" smtClean="0"/>
              <a:t>) :</a:t>
            </a:r>
            <a:r>
              <a:rPr lang="it-IT" sz="1800" b="1" smtClean="0"/>
              <a:t> </a:t>
            </a:r>
            <a:r>
              <a:rPr lang="it-IT" sz="1800" smtClean="0"/>
              <a:t>fotosintesi</a:t>
            </a:r>
          </a:p>
          <a:p>
            <a:pPr eaLnBrk="1" hangingPunct="1"/>
            <a:r>
              <a:rPr lang="it-IT" sz="1800" b="1" smtClean="0"/>
              <a:t>carbossisomi </a:t>
            </a:r>
            <a:r>
              <a:rPr lang="it-IT" sz="1800" smtClean="0"/>
              <a:t>(batteri nitrificanti, tiobacilli, cianobatteri): fissazione CO</a:t>
            </a:r>
            <a:r>
              <a:rPr lang="it-IT" sz="1800" baseline="-25000" smtClean="0"/>
              <a:t>2</a:t>
            </a:r>
          </a:p>
          <a:p>
            <a:pPr eaLnBrk="1" hangingPunct="1"/>
            <a:r>
              <a:rPr lang="it-IT" sz="1800" b="1" smtClean="0"/>
              <a:t>granulazioni metacromatiche </a:t>
            </a:r>
            <a:r>
              <a:rPr lang="it-IT" sz="1800" smtClean="0"/>
              <a:t>(</a:t>
            </a:r>
            <a:r>
              <a:rPr lang="it-IT" sz="1800" i="1" smtClean="0"/>
              <a:t>Corynebacterium diphterieae</a:t>
            </a:r>
            <a:r>
              <a:rPr lang="it-IT" sz="1800" smtClean="0"/>
              <a:t>)</a:t>
            </a:r>
          </a:p>
          <a:p>
            <a:pPr eaLnBrk="1" hangingPunct="1"/>
            <a:r>
              <a:rPr lang="it-IT" sz="1800" b="1" smtClean="0"/>
              <a:t>magnetosomi </a:t>
            </a:r>
            <a:r>
              <a:rPr lang="it-IT" sz="1800" smtClean="0"/>
              <a:t>(inclusioni di magnetite o ossido di</a:t>
            </a:r>
            <a:r>
              <a:rPr lang="it-IT" sz="1800" b="1" smtClean="0"/>
              <a:t> </a:t>
            </a:r>
            <a:r>
              <a:rPr lang="it-IT" sz="1800" smtClean="0"/>
              <a:t>Fe)</a:t>
            </a:r>
          </a:p>
          <a:p>
            <a:pPr eaLnBrk="1" hangingPunct="1"/>
            <a:r>
              <a:rPr lang="it-IT" sz="1800" b="1" smtClean="0"/>
              <a:t>granuli solforici </a:t>
            </a:r>
            <a:r>
              <a:rPr lang="it-IT" sz="1800" smtClean="0"/>
              <a:t>(</a:t>
            </a:r>
            <a:r>
              <a:rPr lang="it-IT" sz="1800" i="1" smtClean="0"/>
              <a:t>Thiobacillus</a:t>
            </a:r>
            <a:r>
              <a:rPr lang="it-IT" sz="1800" smtClean="0"/>
              <a:t>)</a:t>
            </a:r>
          </a:p>
          <a:p>
            <a:pPr eaLnBrk="1" hangingPunct="1"/>
            <a:r>
              <a:rPr lang="it-IT" sz="1800" b="1" smtClean="0"/>
              <a:t>vacuoli gassosi</a:t>
            </a:r>
            <a:endParaRPr lang="it-IT" sz="1800" smtClean="0"/>
          </a:p>
          <a:p>
            <a:pPr eaLnBrk="1" hangingPunct="1"/>
            <a:r>
              <a:rPr lang="it-IT" sz="1800" b="1" smtClean="0"/>
              <a:t>inclusioni lipidiche</a:t>
            </a:r>
            <a:endParaRPr lang="it-IT" sz="1800" i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smtClean="0"/>
              <a:t> O</a:t>
            </a:r>
            <a:r>
              <a:rPr lang="it-IT" sz="4400" b="1" smtClean="0"/>
              <a:t>rganizzazione</a:t>
            </a:r>
            <a:r>
              <a:rPr lang="it-IT" sz="4000" b="1" smtClean="0"/>
              <a:t>:</a:t>
            </a:r>
            <a:br>
              <a:rPr lang="it-IT" sz="4000" b="1" smtClean="0"/>
            </a:br>
            <a:r>
              <a:rPr lang="it-IT" sz="4000" b="1" smtClean="0"/>
              <a:t> due diversi livelli </a:t>
            </a:r>
          </a:p>
        </p:txBody>
      </p:sp>
      <p:sp>
        <p:nvSpPr>
          <p:cNvPr id="5017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438400"/>
            <a:ext cx="8229600" cy="36877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Procariotica: </a:t>
            </a:r>
            <a:r>
              <a:rPr lang="it-IT" smtClean="0"/>
              <a:t>più semplice,</a:t>
            </a:r>
            <a:r>
              <a:rPr lang="it-IT" b="1" smtClean="0"/>
              <a:t> </a:t>
            </a:r>
            <a:r>
              <a:rPr lang="it-IT" smtClean="0"/>
              <a:t>DNA a diretto contatto con il citoplasma ; assenza di membrana nucleare e di apparato mitotico</a:t>
            </a:r>
          </a:p>
          <a:p>
            <a:pPr eaLnBrk="1" hangingPunct="1"/>
            <a:r>
              <a:rPr lang="it-IT" b="1" smtClean="0"/>
              <a:t>Eucariotica: </a:t>
            </a:r>
            <a:r>
              <a:rPr lang="it-IT" smtClean="0"/>
              <a:t>più complessa, DNA  racchiuso all’interno della membrana nucleare.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Batteri: organuli</a:t>
            </a: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679700"/>
            <a:ext cx="8229600" cy="17573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Ribosomi</a:t>
            </a:r>
            <a:r>
              <a:rPr lang="it-IT" smtClean="0"/>
              <a:t> liberi (sintesi delle proteine)</a:t>
            </a:r>
          </a:p>
          <a:p>
            <a:pPr eaLnBrk="1" hangingPunct="1"/>
            <a:r>
              <a:rPr lang="it-IT" b="1" smtClean="0"/>
              <a:t>Mesosomi</a:t>
            </a:r>
            <a:r>
              <a:rPr lang="it-IT" smtClean="0"/>
              <a:t> (attività enzimatica; divisione cellulare?)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Cromosoma batterico</a:t>
            </a:r>
          </a:p>
        </p:txBody>
      </p:sp>
      <p:sp>
        <p:nvSpPr>
          <p:cNvPr id="7782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89125"/>
            <a:ext cx="8229600" cy="31242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doppia catena elicoidale di DNA di</a:t>
            </a:r>
            <a:r>
              <a:rPr lang="it-IT" smtClean="0">
                <a:solidFill>
                  <a:srgbClr val="00B0F0"/>
                </a:solidFill>
              </a:rPr>
              <a:t> </a:t>
            </a:r>
            <a:r>
              <a:rPr lang="it-IT" b="1" smtClean="0">
                <a:solidFill>
                  <a:srgbClr val="FF0000"/>
                </a:solidFill>
              </a:rPr>
              <a:t>forma circolare</a:t>
            </a:r>
            <a:r>
              <a:rPr lang="it-IT" smtClean="0"/>
              <a:t>, senza interposizione di membrana nucleare</a:t>
            </a:r>
          </a:p>
          <a:p>
            <a:pPr eaLnBrk="1" hangingPunct="1"/>
            <a:r>
              <a:rPr lang="it-IT" smtClean="0"/>
              <a:t>duplicazione del DNA batterico: due forcelle di replicazione che procedono in direzioni opposte fino a incontrarsi al termine del processo</a:t>
            </a:r>
            <a:endParaRPr lang="it-IT" sz="2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4000" b="1" smtClean="0"/>
              <a:t>Visione complessiva della sintesi procariotica del DNA</a:t>
            </a:r>
          </a:p>
        </p:txBody>
      </p:sp>
      <p:pic>
        <p:nvPicPr>
          <p:cNvPr id="78851" name="Picture 5" descr="1-27-pag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571750"/>
            <a:ext cx="8091488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Batteri: DNA extracromosomico</a:t>
            </a:r>
          </a:p>
        </p:txBody>
      </p:sp>
      <p:sp>
        <p:nvSpPr>
          <p:cNvPr id="7987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773238"/>
            <a:ext cx="8229600" cy="38877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3400" b="1" smtClean="0"/>
              <a:t>Plasmidi</a:t>
            </a:r>
            <a:r>
              <a:rPr lang="it-IT" b="1" smtClean="0"/>
              <a:t> </a:t>
            </a:r>
          </a:p>
          <a:p>
            <a:pPr algn="ctr" eaLnBrk="1" hangingPunct="1">
              <a:buFont typeface="Gill Sans"/>
              <a:buNone/>
            </a:pPr>
            <a:endParaRPr lang="it-IT" b="1" smtClean="0"/>
          </a:p>
          <a:p>
            <a:pPr eaLnBrk="1" hangingPunct="1"/>
            <a:r>
              <a:rPr lang="it-IT" smtClean="0"/>
              <a:t>piccoli frammenti di DNA a forma circolare</a:t>
            </a:r>
            <a:endParaRPr lang="it-IT" b="1" smtClean="0"/>
          </a:p>
          <a:p>
            <a:pPr eaLnBrk="1" hangingPunct="1"/>
            <a:r>
              <a:rPr lang="it-IT" smtClean="0"/>
              <a:t>in grado di autoduplicarsi </a:t>
            </a:r>
          </a:p>
          <a:p>
            <a:pPr eaLnBrk="1" hangingPunct="1"/>
            <a:r>
              <a:rPr lang="it-IT" smtClean="0"/>
              <a:t>con geni per resistenza agli antibiotici, sintesi di enzimi, produzione di tossine, altri caratteri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Batteri: capsula</a:t>
            </a:r>
          </a:p>
        </p:txBody>
      </p:sp>
      <p:sp>
        <p:nvSpPr>
          <p:cNvPr id="8192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74875"/>
            <a:ext cx="8229600" cy="33416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z="2400" smtClean="0"/>
              <a:t>composizione (polisaccaridi e/o proteine) codificata nel DNA  </a:t>
            </a:r>
          </a:p>
          <a:p>
            <a:pPr eaLnBrk="1" hangingPunct="1"/>
            <a:r>
              <a:rPr lang="it-IT" sz="2400" smtClean="0"/>
              <a:t>caratteri antigenici utili per l’identificazione sierologica (antigeni K) </a:t>
            </a:r>
            <a:endParaRPr lang="it-IT" sz="2400" b="1" smtClean="0">
              <a:solidFill>
                <a:srgbClr val="FF0000"/>
              </a:solidFill>
            </a:endParaRPr>
          </a:p>
          <a:p>
            <a:pPr eaLnBrk="1" hangingPunct="1"/>
            <a:r>
              <a:rPr lang="it-IT" sz="2400" smtClean="0"/>
              <a:t>difesa dalla fagocitosi </a:t>
            </a:r>
          </a:p>
          <a:p>
            <a:pPr eaLnBrk="1" hangingPunct="1"/>
            <a:r>
              <a:rPr lang="it-IT" sz="2400" smtClean="0"/>
              <a:t>facilitazione adesività dei batteri al substrato</a:t>
            </a:r>
          </a:p>
          <a:p>
            <a:pPr eaLnBrk="1" hangingPunct="1"/>
            <a:r>
              <a:rPr lang="it-IT" sz="2400" smtClean="0"/>
              <a:t>responsabile virulenza batteri capsulati</a:t>
            </a:r>
            <a:endParaRPr lang="it-IT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Batteri: appendici esterne</a:t>
            </a:r>
          </a:p>
        </p:txBody>
      </p:sp>
      <p:sp>
        <p:nvSpPr>
          <p:cNvPr id="8499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420938"/>
            <a:ext cx="8229600" cy="23034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flagelli</a:t>
            </a:r>
            <a:endParaRPr lang="it-IT" smtClean="0"/>
          </a:p>
          <a:p>
            <a:pPr eaLnBrk="1" hangingPunct="1"/>
            <a:r>
              <a:rPr lang="it-IT" b="1" smtClean="0"/>
              <a:t>filamento assiale </a:t>
            </a:r>
            <a:endParaRPr lang="it-IT" smtClean="0"/>
          </a:p>
          <a:p>
            <a:pPr eaLnBrk="1" hangingPunct="1"/>
            <a:r>
              <a:rPr lang="it-IT" b="1" smtClean="0"/>
              <a:t>pili </a:t>
            </a:r>
            <a:r>
              <a:rPr lang="it-IT" smtClean="0"/>
              <a:t>(pilum F:</a:t>
            </a:r>
            <a:r>
              <a:rPr lang="it-IT" b="1" smtClean="0"/>
              <a:t> </a:t>
            </a:r>
            <a:r>
              <a:rPr lang="it-IT" smtClean="0"/>
              <a:t>coniugazione batterica)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Flagelli</a:t>
            </a:r>
            <a:endParaRPr lang="it-IT" sz="3200" b="1" smtClean="0"/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547813" y="1125538"/>
          <a:ext cx="6578600" cy="4970462"/>
        </p:xfrm>
        <a:graphic>
          <a:graphicData uri="http://schemas.openxmlformats.org/presentationml/2006/ole">
            <p:oleObj spid="_x0000_s82948" name="CorelPhotoPaint.Image.9" r:id="rId3" imgW="6578551" imgH="4969897" progId="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 sporigeni </a:t>
            </a:r>
            <a:br>
              <a:rPr lang="it-IT" sz="4400" b="1" smtClean="0"/>
            </a:br>
            <a:r>
              <a:rPr lang="it-IT" sz="3200" b="1" smtClean="0"/>
              <a:t>(</a:t>
            </a:r>
            <a:r>
              <a:rPr lang="it-IT" sz="3200" b="1" i="1" smtClean="0"/>
              <a:t>Bacillus/Clostridium</a:t>
            </a:r>
            <a:r>
              <a:rPr lang="it-IT" sz="3200" b="1" smtClean="0"/>
              <a:t>)</a:t>
            </a:r>
          </a:p>
        </p:txBody>
      </p:sp>
      <p:sp>
        <p:nvSpPr>
          <p:cNvPr id="8601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247900"/>
            <a:ext cx="8229600" cy="31972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condizioni sfavorevoli per la sopravvivenza del batterio  </a:t>
            </a:r>
            <a:r>
              <a:rPr lang="it-IT" smtClean="0">
                <a:sym typeface="Wingdings" pitchFamily="2" charset="2"/>
              </a:rPr>
              <a:t> </a:t>
            </a:r>
            <a:r>
              <a:rPr lang="it-IT" b="1" smtClean="0"/>
              <a:t>sporogenesi </a:t>
            </a:r>
            <a:r>
              <a:rPr lang="it-IT" smtClean="0"/>
              <a:t>:</a:t>
            </a:r>
            <a:endParaRPr lang="it-IT" b="1" smtClean="0"/>
          </a:p>
          <a:p>
            <a:pPr eaLnBrk="1" hangingPunct="1"/>
            <a:r>
              <a:rPr lang="it-IT" smtClean="0"/>
              <a:t>Dalla cellula vegetativa all’endospora</a:t>
            </a:r>
          </a:p>
          <a:p>
            <a:pPr eaLnBrk="1" hangingPunct="1"/>
            <a:r>
              <a:rPr lang="it-IT" smtClean="0"/>
              <a:t>Lisi dello sporangio</a:t>
            </a:r>
          </a:p>
          <a:p>
            <a:pPr eaLnBrk="1" hangingPunct="1"/>
            <a:r>
              <a:rPr lang="it-IT" smtClean="0"/>
              <a:t>Spora libera nell’ambiente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Spore batteriche </a:t>
            </a:r>
            <a:r>
              <a:rPr lang="it-IT" sz="4400" b="1" smtClean="0">
                <a:solidFill>
                  <a:schemeClr val="tx2"/>
                </a:solidFill>
              </a:rPr>
              <a:t>(endospore): </a:t>
            </a:r>
            <a:r>
              <a:rPr lang="it-IT" sz="3200" b="1" smtClean="0">
                <a:solidFill>
                  <a:schemeClr val="tx2"/>
                </a:solidFill>
              </a:rPr>
              <a:t>sporogenesi</a:t>
            </a:r>
          </a:p>
        </p:txBody>
      </p:sp>
      <p:sp>
        <p:nvSpPr>
          <p:cNvPr id="8704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3497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2400" b="1" smtClean="0"/>
              <a:t>Condizioni sfavorevoli alla sopravvivenza delle cellule vegetative  </a:t>
            </a:r>
            <a:r>
              <a:rPr lang="it-IT" sz="2400" b="1" smtClean="0">
                <a:sym typeface="Wingdings" pitchFamily="2" charset="2"/>
              </a:rPr>
              <a:t> formazione della spora</a:t>
            </a:r>
            <a:endParaRPr lang="it-IT" sz="2400" b="1" smtClean="0"/>
          </a:p>
          <a:p>
            <a:pPr eaLnBrk="1" hangingPunct="1"/>
            <a:r>
              <a:rPr lang="it-IT" sz="1800" smtClean="0"/>
              <a:t>una copia del </a:t>
            </a:r>
            <a:r>
              <a:rPr lang="it-IT" sz="1800" b="1" smtClean="0"/>
              <a:t>cromosoma</a:t>
            </a:r>
            <a:r>
              <a:rPr lang="it-IT" sz="1800" smtClean="0"/>
              <a:t> batterico </a:t>
            </a:r>
          </a:p>
          <a:p>
            <a:pPr eaLnBrk="1" hangingPunct="1"/>
            <a:r>
              <a:rPr lang="it-IT" sz="1800" smtClean="0"/>
              <a:t>piccole quantità di </a:t>
            </a:r>
            <a:r>
              <a:rPr lang="it-IT" sz="1800" b="1" smtClean="0"/>
              <a:t>citoplasma</a:t>
            </a:r>
          </a:p>
          <a:p>
            <a:pPr eaLnBrk="1" hangingPunct="1"/>
            <a:r>
              <a:rPr lang="it-IT" sz="1800" b="1" smtClean="0"/>
              <a:t>membrana </a:t>
            </a:r>
          </a:p>
          <a:p>
            <a:pPr eaLnBrk="1" hangingPunct="1"/>
            <a:r>
              <a:rPr lang="it-IT" sz="1800" b="1" smtClean="0"/>
              <a:t>parete cellulare rudimentale </a:t>
            </a:r>
            <a:r>
              <a:rPr lang="it-IT" sz="1800" smtClean="0"/>
              <a:t>(peptidoglicano)</a:t>
            </a:r>
            <a:endParaRPr lang="it-IT" sz="1800" b="1" smtClean="0"/>
          </a:p>
          <a:p>
            <a:pPr eaLnBrk="1" hangingPunct="1"/>
            <a:r>
              <a:rPr lang="it-IT" sz="1800" b="1" smtClean="0"/>
              <a:t>Cortex </a:t>
            </a:r>
            <a:r>
              <a:rPr lang="it-IT" sz="1800" smtClean="0"/>
              <a:t>(calcio e acido dipicolinico): principale responsabile della resistenza della spora</a:t>
            </a:r>
          </a:p>
          <a:p>
            <a:pPr eaLnBrk="1" hangingPunct="1"/>
            <a:r>
              <a:rPr lang="it-IT" sz="1800" smtClean="0"/>
              <a:t>2 </a:t>
            </a:r>
            <a:r>
              <a:rPr lang="it-IT" sz="1800" b="1" smtClean="0"/>
              <a:t>tuniche </a:t>
            </a:r>
            <a:r>
              <a:rPr lang="it-IT" sz="1800" smtClean="0"/>
              <a:t>o </a:t>
            </a:r>
            <a:r>
              <a:rPr lang="it-IT" sz="1800" b="1" smtClean="0"/>
              <a:t>coats</a:t>
            </a:r>
          </a:p>
          <a:p>
            <a:pPr eaLnBrk="1" hangingPunct="1"/>
            <a:r>
              <a:rPr lang="it-IT" sz="1800" b="1" smtClean="0"/>
              <a:t>Esosporio </a:t>
            </a:r>
            <a:r>
              <a:rPr lang="it-IT" sz="1800" smtClean="0"/>
              <a:t>(ipoproteine e carboidrati)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Spore batteriche: germinazione</a:t>
            </a:r>
          </a:p>
        </p:txBody>
      </p:sp>
      <p:sp>
        <p:nvSpPr>
          <p:cNvPr id="8806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2767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2400" b="1" smtClean="0"/>
              <a:t>ripristino delle condizioni favorevoli (sufficiente umidità, disponibilità di nutrienti, temperatura ottimale ecc.)</a:t>
            </a:r>
          </a:p>
          <a:p>
            <a:pPr eaLnBrk="1" hangingPunct="1"/>
            <a:r>
              <a:rPr lang="it-IT" smtClean="0"/>
              <a:t>Ingresso acqua e nutrienti</a:t>
            </a:r>
          </a:p>
          <a:p>
            <a:pPr eaLnBrk="1" hangingPunct="1"/>
            <a:r>
              <a:rPr lang="it-IT" smtClean="0"/>
              <a:t>Avvio attività metaboliche</a:t>
            </a:r>
          </a:p>
          <a:p>
            <a:pPr eaLnBrk="1" hangingPunct="1"/>
            <a:r>
              <a:rPr lang="it-IT" smtClean="0"/>
              <a:t>Formazione nuova parete cellulare</a:t>
            </a:r>
          </a:p>
          <a:p>
            <a:pPr eaLnBrk="1" hangingPunct="1"/>
            <a:r>
              <a:rPr lang="it-IT" smtClean="0"/>
              <a:t>Fuoriuscita della cellula vegetativa neoformata dallo sporangio in disgregazione.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Procarioti - Eucarioti</a:t>
            </a:r>
          </a:p>
        </p:txBody>
      </p:sp>
      <p:sp>
        <p:nvSpPr>
          <p:cNvPr id="5120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50292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(Whittaker 1969)</a:t>
            </a:r>
            <a:endParaRPr lang="it-IT" b="1" smtClean="0"/>
          </a:p>
          <a:p>
            <a:pPr eaLnBrk="1" hangingPunct="1"/>
            <a:r>
              <a:rPr lang="it-IT" smtClean="0"/>
              <a:t>Regno</a:t>
            </a:r>
            <a:r>
              <a:rPr lang="it-IT" b="1" smtClean="0"/>
              <a:t> Monere: batteri </a:t>
            </a:r>
            <a:r>
              <a:rPr lang="it-IT" smtClean="0"/>
              <a:t>(</a:t>
            </a:r>
            <a:r>
              <a:rPr lang="it-IT" b="1" smtClean="0">
                <a:solidFill>
                  <a:srgbClr val="FF0000"/>
                </a:solidFill>
              </a:rPr>
              <a:t>procarioti</a:t>
            </a:r>
            <a:r>
              <a:rPr lang="it-IT" smtClean="0"/>
              <a:t>)</a:t>
            </a:r>
            <a:endParaRPr lang="it-IT" smtClean="0">
              <a:solidFill>
                <a:srgbClr val="FF0000"/>
              </a:solidFill>
            </a:endParaRPr>
          </a:p>
          <a:p>
            <a:pPr eaLnBrk="1" hangingPunct="1"/>
            <a:r>
              <a:rPr lang="it-IT" smtClean="0"/>
              <a:t>Regno </a:t>
            </a:r>
            <a:r>
              <a:rPr lang="it-IT" b="1" smtClean="0"/>
              <a:t>Protisti: protozoi</a:t>
            </a:r>
            <a:r>
              <a:rPr lang="it-IT" smtClean="0"/>
              <a:t>;</a:t>
            </a:r>
            <a:r>
              <a:rPr lang="it-IT" b="1" smtClean="0"/>
              <a:t> alghe </a:t>
            </a:r>
            <a:r>
              <a:rPr lang="it-IT" smtClean="0"/>
              <a:t>Euglenofite,</a:t>
            </a:r>
            <a:r>
              <a:rPr lang="it-IT" b="1" smtClean="0"/>
              <a:t> </a:t>
            </a:r>
            <a:r>
              <a:rPr lang="it-IT" smtClean="0"/>
              <a:t>Crisofite, Pirrofite e Clorofite; </a:t>
            </a:r>
            <a:r>
              <a:rPr lang="it-IT" b="1" smtClean="0"/>
              <a:t>mixomiceti</a:t>
            </a:r>
            <a:r>
              <a:rPr lang="it-IT" smtClean="0"/>
              <a:t>   (</a:t>
            </a:r>
            <a:r>
              <a:rPr lang="it-IT" b="1" smtClean="0">
                <a:solidFill>
                  <a:srgbClr val="0070C0"/>
                </a:solidFill>
              </a:rPr>
              <a:t>eucarioti</a:t>
            </a:r>
            <a:r>
              <a:rPr lang="it-IT" smtClean="0"/>
              <a:t>)</a:t>
            </a:r>
            <a:endParaRPr lang="it-IT" b="1" smtClean="0">
              <a:solidFill>
                <a:srgbClr val="0070C0"/>
              </a:solidFill>
            </a:endParaRPr>
          </a:p>
          <a:p>
            <a:pPr eaLnBrk="1" hangingPunct="1"/>
            <a:r>
              <a:rPr lang="it-IT" smtClean="0"/>
              <a:t> Regno </a:t>
            </a:r>
            <a:r>
              <a:rPr lang="it-IT" b="1" smtClean="0"/>
              <a:t>Funghi </a:t>
            </a:r>
            <a:r>
              <a:rPr lang="it-IT" smtClean="0"/>
              <a:t> (</a:t>
            </a:r>
            <a:r>
              <a:rPr lang="it-IT" b="1" smtClean="0">
                <a:solidFill>
                  <a:srgbClr val="0070C0"/>
                </a:solidFill>
              </a:rPr>
              <a:t>eucarioti</a:t>
            </a:r>
            <a:r>
              <a:rPr lang="it-IT" smtClean="0"/>
              <a:t>)</a:t>
            </a:r>
            <a:endParaRPr lang="it-IT" b="1" smtClean="0">
              <a:solidFill>
                <a:srgbClr val="0070C0"/>
              </a:solidFill>
            </a:endParaRPr>
          </a:p>
          <a:p>
            <a:pPr eaLnBrk="1" hangingPunct="1"/>
            <a:r>
              <a:rPr lang="it-IT" smtClean="0"/>
              <a:t>Regno  </a:t>
            </a:r>
            <a:r>
              <a:rPr lang="it-IT" b="1" smtClean="0"/>
              <a:t>Piante </a:t>
            </a:r>
            <a:r>
              <a:rPr lang="it-IT" smtClean="0"/>
              <a:t>(</a:t>
            </a:r>
            <a:r>
              <a:rPr lang="it-IT" b="1" smtClean="0">
                <a:solidFill>
                  <a:srgbClr val="0070C0"/>
                </a:solidFill>
              </a:rPr>
              <a:t>eucarioti</a:t>
            </a:r>
            <a:r>
              <a:rPr lang="it-IT" smtClean="0"/>
              <a:t>)</a:t>
            </a:r>
            <a:endParaRPr lang="it-IT" b="1" smtClean="0">
              <a:solidFill>
                <a:srgbClr val="0070C0"/>
              </a:solidFill>
            </a:endParaRPr>
          </a:p>
          <a:p>
            <a:pPr eaLnBrk="1" hangingPunct="1"/>
            <a:r>
              <a:rPr lang="it-IT" smtClean="0"/>
              <a:t>Regno </a:t>
            </a:r>
            <a:r>
              <a:rPr lang="it-IT" b="1" smtClean="0"/>
              <a:t>Animali </a:t>
            </a:r>
            <a:r>
              <a:rPr lang="it-IT" smtClean="0"/>
              <a:t>(</a:t>
            </a:r>
            <a:r>
              <a:rPr lang="it-IT" b="1" smtClean="0">
                <a:solidFill>
                  <a:srgbClr val="0070C0"/>
                </a:solidFill>
              </a:rPr>
              <a:t>eucarioti</a:t>
            </a:r>
            <a:r>
              <a:rPr lang="it-IT" smtClean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Procarioti/Eucarioti</a:t>
            </a:r>
          </a:p>
        </p:txBody>
      </p:sp>
      <p:sp>
        <p:nvSpPr>
          <p:cNvPr id="5222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 (Woese 1990)</a:t>
            </a:r>
          </a:p>
          <a:p>
            <a:pPr algn="ctr" eaLnBrk="1" hangingPunct="1">
              <a:buFont typeface="Gill Sans"/>
              <a:buNone/>
            </a:pPr>
            <a:endParaRPr lang="it-IT" smtClean="0"/>
          </a:p>
          <a:p>
            <a:pPr eaLnBrk="1" hangingPunct="1"/>
            <a:r>
              <a:rPr lang="it-IT" smtClean="0"/>
              <a:t>Dominio </a:t>
            </a:r>
            <a:r>
              <a:rPr lang="it-IT" b="1" i="1" smtClean="0"/>
              <a:t>Archaea (Archebatteri)</a:t>
            </a:r>
            <a:r>
              <a:rPr lang="it-IT" smtClean="0"/>
              <a:t>:</a:t>
            </a:r>
            <a:r>
              <a:rPr lang="it-IT" b="1" i="1" smtClean="0"/>
              <a:t> </a:t>
            </a:r>
            <a:r>
              <a:rPr lang="it-IT" b="1" smtClean="0">
                <a:solidFill>
                  <a:srgbClr val="FF0000"/>
                </a:solidFill>
              </a:rPr>
              <a:t>procarioti</a:t>
            </a:r>
          </a:p>
          <a:p>
            <a:pPr eaLnBrk="1" hangingPunct="1"/>
            <a:r>
              <a:rPr lang="it-IT" smtClean="0"/>
              <a:t>Dominio </a:t>
            </a:r>
            <a:r>
              <a:rPr lang="it-IT" b="1" i="1" smtClean="0"/>
              <a:t>Bacteria (altri batteri o eubatteri)</a:t>
            </a:r>
            <a:r>
              <a:rPr lang="it-IT" smtClean="0"/>
              <a:t>:</a:t>
            </a:r>
            <a:r>
              <a:rPr lang="it-IT" b="1" i="1" smtClean="0"/>
              <a:t> </a:t>
            </a:r>
            <a:r>
              <a:rPr lang="it-IT" b="1" smtClean="0">
                <a:solidFill>
                  <a:srgbClr val="FF0000"/>
                </a:solidFill>
              </a:rPr>
              <a:t>procarioti</a:t>
            </a:r>
          </a:p>
          <a:p>
            <a:pPr eaLnBrk="1" hangingPunct="1"/>
            <a:r>
              <a:rPr lang="it-IT" smtClean="0"/>
              <a:t>Dominio </a:t>
            </a:r>
            <a:r>
              <a:rPr lang="it-IT" b="1" i="1" smtClean="0"/>
              <a:t>Eukaria (tutti gli altri microrganismi e </a:t>
            </a:r>
            <a:r>
              <a:rPr lang="it-IT" smtClean="0"/>
              <a:t>organismi):</a:t>
            </a:r>
            <a:r>
              <a:rPr lang="it-IT" smtClean="0">
                <a:solidFill>
                  <a:srgbClr val="0070C0"/>
                </a:solidFill>
              </a:rPr>
              <a:t>eucarioti</a:t>
            </a:r>
            <a:endParaRPr lang="it-IT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Livello di organizzazione «acellulare»</a:t>
            </a:r>
            <a:br>
              <a:rPr lang="it-IT" sz="4400" b="1" smtClean="0"/>
            </a:br>
            <a:endParaRPr lang="it-IT" sz="4400" b="1" smtClean="0"/>
          </a:p>
        </p:txBody>
      </p:sp>
      <p:sp>
        <p:nvSpPr>
          <p:cNvPr id="5427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00263"/>
            <a:ext cx="8229600" cy="33448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b="1" smtClean="0"/>
              <a:t>Virus</a:t>
            </a:r>
            <a:r>
              <a:rPr lang="it-IT" smtClean="0"/>
              <a:t>, </a:t>
            </a:r>
            <a:r>
              <a:rPr lang="it-IT" b="1" smtClean="0"/>
              <a:t>viroidi, prioni:</a:t>
            </a:r>
            <a:r>
              <a:rPr lang="it-IT" smtClean="0"/>
              <a:t> </a:t>
            </a:r>
            <a:r>
              <a:rPr lang="it-IT" b="1" smtClean="0"/>
              <a:t>agenti infettanti subcellulari </a:t>
            </a:r>
          </a:p>
          <a:p>
            <a:pPr algn="ctr" eaLnBrk="1" hangingPunct="1">
              <a:buFont typeface="Gill Sans"/>
              <a:buNone/>
            </a:pPr>
            <a:endParaRPr lang="it-IT" smtClean="0"/>
          </a:p>
          <a:p>
            <a:pPr eaLnBrk="1" hangingPunct="1"/>
            <a:r>
              <a:rPr lang="it-IT" b="1" smtClean="0"/>
              <a:t>acido nucleico </a:t>
            </a:r>
            <a:r>
              <a:rPr lang="it-IT" smtClean="0"/>
              <a:t>(DNA o RNA) in un </a:t>
            </a:r>
            <a:r>
              <a:rPr lang="it-IT" b="1" smtClean="0"/>
              <a:t>involucro proteico </a:t>
            </a:r>
          </a:p>
          <a:p>
            <a:pPr eaLnBrk="1" hangingPunct="1"/>
            <a:r>
              <a:rPr lang="it-IT" b="1" smtClean="0"/>
              <a:t>non compresi nelle classificazioni precedenti</a:t>
            </a:r>
            <a:endParaRPr lang="it-IT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Cellula procariota (batteri)</a:t>
            </a:r>
          </a:p>
        </p:txBody>
      </p:sp>
      <p:sp>
        <p:nvSpPr>
          <p:cNvPr id="5529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5259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parete cellulare</a:t>
            </a:r>
          </a:p>
          <a:p>
            <a:pPr eaLnBrk="1" hangingPunct="1"/>
            <a:r>
              <a:rPr lang="it-IT" b="1" smtClean="0"/>
              <a:t>membrana cellulare </a:t>
            </a:r>
          </a:p>
          <a:p>
            <a:pPr eaLnBrk="1" hangingPunct="1"/>
            <a:r>
              <a:rPr lang="it-IT" b="1" smtClean="0"/>
              <a:t>citoplasma</a:t>
            </a:r>
          </a:p>
          <a:p>
            <a:pPr eaLnBrk="1" hangingPunct="1"/>
            <a:r>
              <a:rPr lang="it-IT" b="1" smtClean="0"/>
              <a:t>cromosoma batterico </a:t>
            </a:r>
            <a:r>
              <a:rPr lang="it-IT" smtClean="0"/>
              <a:t>non racchiuso da membrana e collegato alla membrana cellulare</a:t>
            </a:r>
          </a:p>
          <a:p>
            <a:pPr eaLnBrk="1" hangingPunct="1"/>
            <a:r>
              <a:rPr lang="it-IT" b="1" smtClean="0"/>
              <a:t>organuli cellulari: </a:t>
            </a:r>
            <a:r>
              <a:rPr lang="it-IT" smtClean="0"/>
              <a:t>ribosomi,  mesosomi</a:t>
            </a:r>
          </a:p>
          <a:p>
            <a:pPr eaLnBrk="1" hangingPunct="1"/>
            <a:r>
              <a:rPr lang="it-IT" b="1" smtClean="0"/>
              <a:t>granuli</a:t>
            </a:r>
            <a:r>
              <a:rPr lang="it-IT" smtClean="0"/>
              <a:t> o inclusioni citoplasmatiche.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4400" b="1" smtClean="0"/>
              <a:t>Appendici esterne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36825"/>
            <a:ext cx="8229600" cy="8207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Molti batteri possiedono </a:t>
            </a:r>
            <a:r>
              <a:rPr lang="it-IT" b="1" smtClean="0"/>
              <a:t>flagelli </a:t>
            </a:r>
            <a:r>
              <a:rPr lang="it-IT" smtClean="0"/>
              <a:t>e/o</a:t>
            </a:r>
            <a:r>
              <a:rPr lang="it-IT" b="1" smtClean="0"/>
              <a:t> pili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Batteri capsulati </a:t>
            </a:r>
            <a:br>
              <a:rPr lang="it-IT" sz="4400" b="1" smtClean="0"/>
            </a:br>
            <a:endParaRPr lang="it-IT" sz="4400" b="1" smtClean="0"/>
          </a:p>
        </p:txBody>
      </p:sp>
      <p:sp>
        <p:nvSpPr>
          <p:cNvPr id="5632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535238"/>
            <a:ext cx="8229600" cy="15414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Alcuni batteri presentano uno strato esterno alla parete: </a:t>
            </a:r>
            <a:r>
              <a:rPr lang="it-IT" b="1" smtClean="0"/>
              <a:t>capsula</a:t>
            </a:r>
            <a:r>
              <a:rPr lang="it-IT" smtClean="0"/>
              <a:t> (</a:t>
            </a:r>
            <a:r>
              <a:rPr lang="it-IT" b="1" smtClean="0"/>
              <a:t>strato mucoso</a:t>
            </a:r>
            <a:r>
              <a:rPr lang="it-IT" smtClean="0"/>
              <a:t>, </a:t>
            </a:r>
            <a:r>
              <a:rPr lang="it-IT" b="1" smtClean="0"/>
              <a:t>glicocalice</a:t>
            </a:r>
            <a:r>
              <a:rPr lang="it-IT" smtClean="0"/>
              <a:t>)</a:t>
            </a:r>
            <a:endParaRPr lang="it-IT" b="1" smtClean="0"/>
          </a:p>
          <a:p>
            <a:pPr eaLnBrk="1" hangingPunct="1"/>
            <a:endParaRPr lang="it-IT" b="1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o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eynote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1101</Words>
  <Application>Microsoft Office PowerPoint</Application>
  <PresentationFormat>Presentazione su schermo (4:3)</PresentationFormat>
  <Paragraphs>178</Paragraphs>
  <Slides>39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4" baseType="lpstr">
      <vt:lpstr>logo</vt:lpstr>
      <vt:lpstr>zanichelli</vt:lpstr>
      <vt:lpstr>1_zanichelli</vt:lpstr>
      <vt:lpstr>keynote_zanichelli</vt:lpstr>
      <vt:lpstr>CorelPhotoPaint.Image.9</vt:lpstr>
      <vt:lpstr>CELLULE PROCARIOTE  CELLULE EUCARIOTE</vt:lpstr>
      <vt:lpstr>Organizzazione: schema generale</vt:lpstr>
      <vt:lpstr> Organizzazione:  due diversi livelli </vt:lpstr>
      <vt:lpstr>Procarioti - Eucarioti</vt:lpstr>
      <vt:lpstr>Procarioti/Eucarioti</vt:lpstr>
      <vt:lpstr>Livello di organizzazione «acellulare» </vt:lpstr>
      <vt:lpstr>Cellula procariota (batteri)</vt:lpstr>
      <vt:lpstr>Appendici esterne</vt:lpstr>
      <vt:lpstr>Batteri capsulati  </vt:lpstr>
      <vt:lpstr>Batteri sporigeni </vt:lpstr>
      <vt:lpstr>Forme batteriche</vt:lpstr>
      <vt:lpstr>Tipi di batteri </vt:lpstr>
      <vt:lpstr>Cellula Procariota</vt:lpstr>
      <vt:lpstr>Forme di aggregazione batterica</vt:lpstr>
      <vt:lpstr>Parete cellulare</vt:lpstr>
      <vt:lpstr>Peptidoglicano:  architettura</vt:lpstr>
      <vt:lpstr>Struttura del peptidoglicano</vt:lpstr>
      <vt:lpstr>Parete cellulare: funzioni</vt:lpstr>
      <vt:lpstr>Parete cellulare e colorazione di Gram</vt:lpstr>
      <vt:lpstr>Parete cellulare: Gram positivi </vt:lpstr>
      <vt:lpstr>Parete cellulare: Gram negativi</vt:lpstr>
      <vt:lpstr>Parete cellulare</vt:lpstr>
      <vt:lpstr>Colorazione di Gram: tecnica</vt:lpstr>
      <vt:lpstr>Colorazione di Gram</vt:lpstr>
      <vt:lpstr>Gram positivi comportamento al Gram</vt:lpstr>
      <vt:lpstr>Gram negativi  comportamento al Gram</vt:lpstr>
      <vt:lpstr>Membrana batterica:  struttura e funzioni</vt:lpstr>
      <vt:lpstr>Membrana cellulare</vt:lpstr>
      <vt:lpstr>Batteri inclusioni citoplasmatiche </vt:lpstr>
      <vt:lpstr>Batteri: organuli</vt:lpstr>
      <vt:lpstr>Cromosoma batterico</vt:lpstr>
      <vt:lpstr>Visione complessiva della sintesi procariotica del DNA</vt:lpstr>
      <vt:lpstr>Batteri: DNA extracromosomico</vt:lpstr>
      <vt:lpstr>Batteri: capsula</vt:lpstr>
      <vt:lpstr>Batteri: appendici esterne</vt:lpstr>
      <vt:lpstr>Flagelli</vt:lpstr>
      <vt:lpstr>Batteri sporigeni  (Bacillus/Clostridium)</vt:lpstr>
      <vt:lpstr>Spore batteriche (endospore): sporogenesi</vt:lpstr>
      <vt:lpstr>Spore batteriche: germinazione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CELLULE PROCARIOTE ED EUCARIOTE</dc:title>
  <dc:creator>Fanti</dc:creator>
  <cp:lastModifiedBy>USER</cp:lastModifiedBy>
  <cp:revision>2019</cp:revision>
  <dcterms:created xsi:type="dcterms:W3CDTF">2013-07-10T09:28:31Z</dcterms:created>
  <dcterms:modified xsi:type="dcterms:W3CDTF">2014-01-30T07:53:56Z</dcterms:modified>
</cp:coreProperties>
</file>